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pitchFamily="34" charset="0"/>
      <p:regular r:id="rId11"/>
    </p:embeddedFont>
    <p:embeddedFont>
      <p:font typeface="Arimo Bold" panose="020B0704020202020204" pitchFamily="34" charset="0"/>
      <p:regular r:id="rId12"/>
    </p:embeddedFont>
    <p:embeddedFont>
      <p:font typeface="Arimo Bold Italics" panose="020B0704020202090204" pitchFamily="34" charset="0"/>
      <p:regular r:id="rId13"/>
    </p:embeddedFont>
    <p:embeddedFont>
      <p:font typeface="Arimo Italics" panose="020B0604020202090204" pitchFamily="34" charset="0"/>
      <p:regular r:id="rId14"/>
    </p:embeddedFont>
    <p:embeddedFont>
      <p:font typeface="Canva Sans" panose="020B0503030501040103" pitchFamily="34" charset="0"/>
      <p:regular r:id="rId15"/>
    </p:embeddedFont>
    <p:embeddedFont>
      <p:font typeface="Canva Sans Bold" panose="020B0803030501040103" pitchFamily="34" charset="0"/>
      <p:regular r:id="rId16"/>
    </p:embeddedFont>
    <p:embeddedFont>
      <p:font typeface="Canva Sans Bold Italics" panose="020B0803030501040103" pitchFamily="34" charset="0"/>
      <p:regular r:id="rId17"/>
    </p:embeddedFont>
    <p:embeddedFont>
      <p:font typeface="Canva Sans Italics" panose="020B0503030501040103" pitchFamily="34" charset="0"/>
      <p:regular r:id="rId18"/>
    </p:embeddedFont>
    <p:embeddedFont>
      <p:font typeface="Canva Sans Medium" panose="020B0603030501040103" pitchFamily="34" charset="0"/>
      <p:regular r:id="rId19"/>
    </p:embeddedFont>
    <p:embeddedFont>
      <p:font typeface="Canva Sans Medium Italics" panose="020B0603030501040103" pitchFamily="34" charset="0"/>
      <p:regular r:id="rId20"/>
    </p:embeddedFont>
    <p:embeddedFont>
      <p:font typeface="Poppins Bold" panose="02000000000000000000" pitchFamily="2" charset="0"/>
      <p:regular r:id="rId21"/>
    </p:embeddedFont>
    <p:embeddedFont>
      <p:font typeface="Poppins Light" pitchFamily="2" charset="0"/>
      <p:regular r:id="rId22"/>
    </p:embeddedFont>
    <p:embeddedFont>
      <p:font typeface="Poppins Light Bold" panose="02000000000000000000" pitchFamily="2" charset="0"/>
      <p:regular r:id="rId23"/>
    </p:embeddedFont>
    <p:embeddedFont>
      <p:font typeface="Poppins Medium" pitchFamily="2" charset="0"/>
      <p:regular r:id="rId24"/>
    </p:embeddedFont>
    <p:embeddedFont>
      <p:font typeface="Poppins Medium Bold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11.fntdata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5" Type="http://schemas.openxmlformats.org/officeDocument/2006/relationships/font" Target="fonts/font15.fntdata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24" Type="http://schemas.openxmlformats.org/officeDocument/2006/relationships/font" Target="fonts/font14.fntdata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23" Type="http://schemas.openxmlformats.org/officeDocument/2006/relationships/font" Target="fonts/font13.fntdata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Relationship Id="rId22" Type="http://schemas.openxmlformats.org/officeDocument/2006/relationships/font" Target="fonts/font12.fntdata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16182" y="2176246"/>
            <a:ext cx="16855636" cy="0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788885" y="3945040"/>
            <a:ext cx="8225388" cy="5891434"/>
          </a:xfrm>
          <a:custGeom>
            <a:avLst/>
            <a:gdLst/>
            <a:ahLst/>
            <a:cxnLst/>
            <a:rect l="l" t="t" r="r" b="b"/>
            <a:pathLst>
              <a:path w="8225388" h="5891434">
                <a:moveTo>
                  <a:pt x="0" y="0"/>
                </a:moveTo>
                <a:lnTo>
                  <a:pt x="8225388" y="0"/>
                </a:lnTo>
                <a:lnTo>
                  <a:pt x="8225388" y="5891434"/>
                </a:lnTo>
                <a:lnTo>
                  <a:pt x="0" y="589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1367" y="4271746"/>
            <a:ext cx="9844804" cy="407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 spc="207">
                <a:solidFill>
                  <a:srgbClr val="333333"/>
                </a:solidFill>
                <a:latin typeface="Poppins Bold"/>
              </a:rPr>
              <a:t>Efficient Container Placement System (ECPS) : AI Based solution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27014" y="8404"/>
            <a:ext cx="2833972" cy="2040592"/>
            <a:chOff x="0" y="0"/>
            <a:chExt cx="3778630" cy="272079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3778630" cy="50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79"/>
                </a:lnSpc>
              </a:pPr>
              <a:r>
                <a:rPr lang="en-US" sz="2342">
                  <a:solidFill>
                    <a:srgbClr val="333333"/>
                  </a:solidFill>
                  <a:latin typeface="Poppins Medium"/>
                </a:rPr>
                <a:t>MEMBERS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93380" y="580372"/>
              <a:ext cx="2085250" cy="2140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9"/>
                </a:lnSpc>
              </a:pPr>
              <a:r>
                <a:rPr lang="en-US" sz="2342">
                  <a:solidFill>
                    <a:srgbClr val="333333"/>
                  </a:solidFill>
                  <a:latin typeface="Poppins Light"/>
                </a:rPr>
                <a:t>Jeet</a:t>
              </a:r>
            </a:p>
            <a:p>
              <a:pPr algn="ctr">
                <a:lnSpc>
                  <a:spcPts val="3279"/>
                </a:lnSpc>
              </a:pPr>
              <a:r>
                <a:rPr lang="en-US" sz="2342">
                  <a:solidFill>
                    <a:srgbClr val="333333"/>
                  </a:solidFill>
                  <a:latin typeface="Poppins Light"/>
                </a:rPr>
                <a:t>Prem</a:t>
              </a:r>
            </a:p>
            <a:p>
              <a:pPr algn="ctr">
                <a:lnSpc>
                  <a:spcPts val="3279"/>
                </a:lnSpc>
              </a:pPr>
              <a:r>
                <a:rPr lang="en-US" sz="2342">
                  <a:solidFill>
                    <a:srgbClr val="333333"/>
                  </a:solidFill>
                  <a:latin typeface="Poppins Light"/>
                </a:rPr>
                <a:t>vrutika</a:t>
              </a:r>
            </a:p>
            <a:p>
              <a:pPr algn="ctr">
                <a:lnSpc>
                  <a:spcPts val="3279"/>
                </a:lnSpc>
              </a:pPr>
              <a:r>
                <a:rPr lang="en-US" sz="2342">
                  <a:solidFill>
                    <a:srgbClr val="333333"/>
                  </a:solidFill>
                  <a:latin typeface="Poppins Light"/>
                </a:rPr>
                <a:t>keyursinh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402916"/>
            <a:ext cx="39961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Day, Date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069668"/>
            <a:ext cx="39961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Saturday, 26-Aug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55767" y="402916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TEAM NAME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55767" y="1069668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Bit-Tech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1367" y="2670118"/>
            <a:ext cx="992961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0"/>
              </a:lnSpc>
            </a:pPr>
            <a:r>
              <a:rPr lang="en-US" sz="5300" spc="164">
                <a:solidFill>
                  <a:srgbClr val="737373"/>
                </a:solidFill>
                <a:latin typeface="Poppins Bold"/>
              </a:rPr>
              <a:t>Problem Statement 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849185" y="2832396"/>
            <a:ext cx="3670623" cy="5657992"/>
          </a:xfrm>
          <a:custGeom>
            <a:avLst/>
            <a:gdLst/>
            <a:ahLst/>
            <a:cxnLst/>
            <a:rect l="l" t="t" r="r" b="b"/>
            <a:pathLst>
              <a:path w="3670623" h="5657992">
                <a:moveTo>
                  <a:pt x="0" y="0"/>
                </a:moveTo>
                <a:lnTo>
                  <a:pt x="3670623" y="0"/>
                </a:lnTo>
                <a:lnTo>
                  <a:pt x="3670623" y="5657992"/>
                </a:lnTo>
                <a:lnTo>
                  <a:pt x="0" y="565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0498" y="3808286"/>
            <a:ext cx="7750924" cy="3401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3691" lvl="1" indent="-551845">
              <a:lnSpc>
                <a:spcPts val="9201"/>
              </a:lnSpc>
              <a:buFont typeface="Arial"/>
              <a:buChar char="•"/>
            </a:pPr>
            <a:r>
              <a:rPr lang="en-US" sz="5112">
                <a:solidFill>
                  <a:srgbClr val="333333"/>
                </a:solidFill>
                <a:latin typeface="Poppins Light"/>
              </a:rPr>
              <a:t>Space Optimisation </a:t>
            </a:r>
          </a:p>
          <a:p>
            <a:pPr marL="1103691" lvl="1" indent="-551845">
              <a:lnSpc>
                <a:spcPts val="9201"/>
              </a:lnSpc>
              <a:buFont typeface="Arial"/>
              <a:buChar char="•"/>
            </a:pPr>
            <a:r>
              <a:rPr lang="en-US" sz="5112">
                <a:solidFill>
                  <a:srgbClr val="333333"/>
                </a:solidFill>
                <a:latin typeface="Poppins Light"/>
              </a:rPr>
              <a:t>Time Complexity</a:t>
            </a:r>
          </a:p>
          <a:p>
            <a:pPr marL="1103691" lvl="1" indent="-551845">
              <a:lnSpc>
                <a:spcPts val="9201"/>
              </a:lnSpc>
              <a:buFont typeface="Arial"/>
              <a:buChar char="•"/>
            </a:pPr>
            <a:r>
              <a:rPr lang="en-US" sz="5112">
                <a:solidFill>
                  <a:srgbClr val="333333"/>
                </a:solidFill>
                <a:latin typeface="Poppins Light"/>
              </a:rPr>
              <a:t>Load Balancing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498" y="981075"/>
            <a:ext cx="11328687" cy="1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54"/>
              </a:lnSpc>
            </a:pPr>
            <a:r>
              <a:rPr lang="en-US" sz="9249">
                <a:solidFill>
                  <a:srgbClr val="333333"/>
                </a:solidFill>
                <a:latin typeface="Poppins Medium Bold"/>
              </a:rPr>
              <a:t>Problems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18896" y="2951642"/>
            <a:ext cx="6140404" cy="7200900"/>
          </a:xfrm>
          <a:custGeom>
            <a:avLst/>
            <a:gdLst/>
            <a:ahLst/>
            <a:cxnLst/>
            <a:rect l="l" t="t" r="r" b="b"/>
            <a:pathLst>
              <a:path w="6140404" h="7200900">
                <a:moveTo>
                  <a:pt x="0" y="0"/>
                </a:moveTo>
                <a:lnTo>
                  <a:pt x="6140404" y="0"/>
                </a:lnTo>
                <a:lnTo>
                  <a:pt x="614040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711686"/>
            <a:ext cx="7750924" cy="493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3137" lvl="1" indent="-476569">
              <a:lnSpc>
                <a:spcPts val="7946"/>
              </a:lnSpc>
              <a:buFont typeface="Arial"/>
              <a:buChar char="•"/>
            </a:pPr>
            <a:r>
              <a:rPr lang="en-US" sz="4414">
                <a:solidFill>
                  <a:srgbClr val="333333"/>
                </a:solidFill>
                <a:latin typeface="Poppins Light"/>
              </a:rPr>
              <a:t>Increase Efficiency</a:t>
            </a:r>
          </a:p>
          <a:p>
            <a:pPr marL="953137" lvl="1" indent="-476569">
              <a:lnSpc>
                <a:spcPts val="7946"/>
              </a:lnSpc>
              <a:buFont typeface="Arial"/>
              <a:buChar char="•"/>
            </a:pPr>
            <a:r>
              <a:rPr lang="en-US" sz="4414">
                <a:solidFill>
                  <a:srgbClr val="333333"/>
                </a:solidFill>
                <a:latin typeface="Poppins Light"/>
              </a:rPr>
              <a:t>Decrease Manual Labour</a:t>
            </a:r>
          </a:p>
          <a:p>
            <a:pPr marL="953137" lvl="1" indent="-476569">
              <a:lnSpc>
                <a:spcPts val="7946"/>
              </a:lnSpc>
              <a:buFont typeface="Arial"/>
              <a:buChar char="•"/>
            </a:pPr>
            <a:r>
              <a:rPr lang="en-US" sz="4414">
                <a:solidFill>
                  <a:srgbClr val="333333"/>
                </a:solidFill>
                <a:latin typeface="Poppins Light"/>
              </a:rPr>
              <a:t>Time-efficiency</a:t>
            </a:r>
          </a:p>
          <a:p>
            <a:pPr marL="953137" lvl="1" indent="-476569">
              <a:lnSpc>
                <a:spcPts val="7946"/>
              </a:lnSpc>
              <a:buFont typeface="Arial"/>
              <a:buChar char="•"/>
            </a:pPr>
            <a:r>
              <a:rPr lang="en-US" sz="4414">
                <a:solidFill>
                  <a:srgbClr val="333333"/>
                </a:solidFill>
                <a:latin typeface="Poppins Light"/>
              </a:rPr>
              <a:t>Reduce Resource waste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58767"/>
            <a:ext cx="14032097" cy="17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9"/>
              </a:lnSpc>
            </a:pPr>
            <a:r>
              <a:rPr lang="en-US" sz="9249">
                <a:solidFill>
                  <a:srgbClr val="333333"/>
                </a:solidFill>
                <a:latin typeface="Poppins Medium Bold"/>
              </a:rPr>
              <a:t>Purpose of the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826024" y="2755257"/>
            <a:ext cx="8092122" cy="7842002"/>
          </a:xfrm>
          <a:custGeom>
            <a:avLst/>
            <a:gdLst/>
            <a:ahLst/>
            <a:cxnLst/>
            <a:rect l="l" t="t" r="r" b="b"/>
            <a:pathLst>
              <a:path w="8092122" h="7842002">
                <a:moveTo>
                  <a:pt x="0" y="0"/>
                </a:moveTo>
                <a:lnTo>
                  <a:pt x="8092123" y="0"/>
                </a:lnTo>
                <a:lnTo>
                  <a:pt x="8092123" y="7842003"/>
                </a:lnTo>
                <a:lnTo>
                  <a:pt x="0" y="784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0148" y="4895850"/>
            <a:ext cx="8285877" cy="391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Ports</a:t>
            </a:r>
          </a:p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Container Rail Terminals</a:t>
            </a:r>
          </a:p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Container Management companies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219200"/>
            <a:ext cx="16571753" cy="139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94"/>
              </a:lnSpc>
            </a:pPr>
            <a:r>
              <a:rPr lang="en-US" sz="9245" spc="286">
                <a:solidFill>
                  <a:srgbClr val="333333"/>
                </a:solidFill>
                <a:latin typeface="Poppins Bold"/>
              </a:rPr>
              <a:t>Target Audience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3711686"/>
            <a:ext cx="7585980" cy="391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Simple UI/UX</a:t>
            </a:r>
          </a:p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Android app</a:t>
            </a:r>
          </a:p>
          <a:p>
            <a:pPr marL="949961" lvl="1" indent="-474980">
              <a:lnSpc>
                <a:spcPts val="7920"/>
              </a:lnSpc>
              <a:buFont typeface="Arial"/>
              <a:buChar char="•"/>
            </a:pPr>
            <a:r>
              <a:rPr lang="en-US" sz="4400">
                <a:solidFill>
                  <a:srgbClr val="333333"/>
                </a:solidFill>
                <a:latin typeface="Poppins Light"/>
              </a:rPr>
              <a:t>compatible with any device</a:t>
            </a:r>
          </a:p>
        </p:txBody>
      </p:sp>
      <p:sp>
        <p:nvSpPr>
          <p:cNvPr id="5" name="Freeform 5"/>
          <p:cNvSpPr/>
          <p:nvPr/>
        </p:nvSpPr>
        <p:spPr>
          <a:xfrm>
            <a:off x="10968930" y="2733121"/>
            <a:ext cx="7228005" cy="7200900"/>
          </a:xfrm>
          <a:custGeom>
            <a:avLst/>
            <a:gdLst/>
            <a:ahLst/>
            <a:cxnLst/>
            <a:rect l="l" t="t" r="r" b="b"/>
            <a:pathLst>
              <a:path w="7228005" h="7200900">
                <a:moveTo>
                  <a:pt x="0" y="0"/>
                </a:moveTo>
                <a:lnTo>
                  <a:pt x="7228006" y="0"/>
                </a:lnTo>
                <a:lnTo>
                  <a:pt x="722800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85800"/>
            <a:ext cx="10353357" cy="174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99"/>
              </a:lnSpc>
            </a:pPr>
            <a:r>
              <a:rPr lang="en-US" sz="9249">
                <a:solidFill>
                  <a:srgbClr val="333333"/>
                </a:solidFill>
                <a:latin typeface="Poppins Medium Bold"/>
              </a:rPr>
              <a:t>Basic Features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10102333" y="2007613"/>
            <a:ext cx="8426857" cy="8279387"/>
          </a:xfrm>
          <a:custGeom>
            <a:avLst/>
            <a:gdLst/>
            <a:ahLst/>
            <a:cxnLst/>
            <a:rect l="l" t="t" r="r" b="b"/>
            <a:pathLst>
              <a:path w="8426857" h="8279387">
                <a:moveTo>
                  <a:pt x="8426857" y="0"/>
                </a:moveTo>
                <a:lnTo>
                  <a:pt x="0" y="0"/>
                </a:lnTo>
                <a:lnTo>
                  <a:pt x="0" y="8279387"/>
                </a:lnTo>
                <a:lnTo>
                  <a:pt x="8426857" y="8279387"/>
                </a:lnTo>
                <a:lnTo>
                  <a:pt x="84268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7356" y="3504939"/>
            <a:ext cx="10109848" cy="659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8329" lvl="1" indent="-529164">
              <a:lnSpc>
                <a:spcPts val="8823"/>
              </a:lnSpc>
              <a:buFont typeface="Arial"/>
              <a:buChar char="•"/>
            </a:pPr>
            <a:r>
              <a:rPr lang="en-US" sz="4901">
                <a:solidFill>
                  <a:srgbClr val="333333"/>
                </a:solidFill>
                <a:latin typeface="Poppins Light"/>
              </a:rPr>
              <a:t>We First collect Data by Excel file.</a:t>
            </a:r>
          </a:p>
          <a:p>
            <a:pPr marL="1058329" lvl="1" indent="-529164">
              <a:lnSpc>
                <a:spcPts val="8823"/>
              </a:lnSpc>
              <a:buFont typeface="Arial"/>
              <a:buChar char="•"/>
            </a:pPr>
            <a:r>
              <a:rPr lang="en-US" sz="4901">
                <a:solidFill>
                  <a:srgbClr val="333333"/>
                </a:solidFill>
                <a:latin typeface="Poppins Light"/>
              </a:rPr>
              <a:t>Then we analyse and process the data.</a:t>
            </a:r>
          </a:p>
          <a:p>
            <a:pPr marL="1058329" lvl="1" indent="-529164">
              <a:lnSpc>
                <a:spcPts val="8823"/>
              </a:lnSpc>
              <a:buFont typeface="Arial"/>
              <a:buChar char="•"/>
            </a:pPr>
            <a:r>
              <a:rPr lang="en-US" sz="4901">
                <a:solidFill>
                  <a:srgbClr val="333333"/>
                </a:solidFill>
                <a:latin typeface="Poppins Light"/>
              </a:rPr>
              <a:t>Then we assign A efficient -location based on ML.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887" y="632199"/>
            <a:ext cx="16349631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54"/>
              </a:lnSpc>
            </a:pPr>
            <a:r>
              <a:rPr lang="en-US" sz="9249">
                <a:solidFill>
                  <a:srgbClr val="333333"/>
                </a:solidFill>
                <a:latin typeface="Poppins Medium Bold"/>
              </a:rPr>
              <a:t>How We Assign Location Of A Container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 flipH="1">
            <a:off x="8637176" y="2469833"/>
            <a:ext cx="9650824" cy="7817167"/>
          </a:xfrm>
          <a:custGeom>
            <a:avLst/>
            <a:gdLst/>
            <a:ahLst/>
            <a:cxnLst/>
            <a:rect l="l" t="t" r="r" b="b"/>
            <a:pathLst>
              <a:path w="9650824" h="7817167">
                <a:moveTo>
                  <a:pt x="9650824" y="0"/>
                </a:moveTo>
                <a:lnTo>
                  <a:pt x="0" y="0"/>
                </a:lnTo>
                <a:lnTo>
                  <a:pt x="0" y="7817167"/>
                </a:lnTo>
                <a:lnTo>
                  <a:pt x="9650824" y="7817167"/>
                </a:lnTo>
                <a:lnTo>
                  <a:pt x="96508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0498" y="4253865"/>
            <a:ext cx="8206107" cy="57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313" lvl="1" indent="-461656">
              <a:lnSpc>
                <a:spcPts val="7697"/>
              </a:lnSpc>
              <a:buFont typeface="Arial"/>
              <a:buChar char="•"/>
            </a:pPr>
            <a:r>
              <a:rPr lang="en-US" sz="4276">
                <a:solidFill>
                  <a:srgbClr val="333333"/>
                </a:solidFill>
                <a:latin typeface="Poppins Light"/>
              </a:rPr>
              <a:t>Cost savings</a:t>
            </a:r>
          </a:p>
          <a:p>
            <a:pPr marL="923313" lvl="1" indent="-461656">
              <a:lnSpc>
                <a:spcPts val="7697"/>
              </a:lnSpc>
              <a:buFont typeface="Arial"/>
              <a:buChar char="•"/>
            </a:pPr>
            <a:r>
              <a:rPr lang="en-US" sz="4276">
                <a:solidFill>
                  <a:srgbClr val="333333"/>
                </a:solidFill>
                <a:latin typeface="Poppins Light"/>
              </a:rPr>
              <a:t>Increased efficiency</a:t>
            </a:r>
          </a:p>
          <a:p>
            <a:pPr marL="923313" lvl="1" indent="-461656">
              <a:lnSpc>
                <a:spcPts val="7697"/>
              </a:lnSpc>
              <a:buFont typeface="Arial"/>
              <a:buChar char="•"/>
            </a:pPr>
            <a:r>
              <a:rPr lang="en-US" sz="4276">
                <a:solidFill>
                  <a:srgbClr val="333333"/>
                </a:solidFill>
                <a:latin typeface="Poppins Light"/>
              </a:rPr>
              <a:t>Resource utilization</a:t>
            </a:r>
          </a:p>
          <a:p>
            <a:pPr marL="923313" lvl="1" indent="-461656">
              <a:lnSpc>
                <a:spcPts val="7697"/>
              </a:lnSpc>
              <a:buFont typeface="Arial"/>
              <a:buChar char="•"/>
            </a:pPr>
            <a:r>
              <a:rPr lang="en-US" sz="4276">
                <a:solidFill>
                  <a:srgbClr val="333333"/>
                </a:solidFill>
                <a:latin typeface="Poppins Light"/>
              </a:rPr>
              <a:t>Improved safety</a:t>
            </a:r>
          </a:p>
          <a:p>
            <a:pPr marL="923313" lvl="1" indent="-461656">
              <a:lnSpc>
                <a:spcPts val="7697"/>
              </a:lnSpc>
              <a:buFont typeface="Arial"/>
              <a:buChar char="•"/>
            </a:pPr>
            <a:r>
              <a:rPr lang="en-US" sz="4276">
                <a:solidFill>
                  <a:srgbClr val="333333"/>
                </a:solidFill>
                <a:latin typeface="Poppins Light"/>
              </a:rPr>
              <a:t>Enhanced customer satisfaction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498" y="981075"/>
            <a:ext cx="12963037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54"/>
              </a:lnSpc>
            </a:pPr>
            <a:r>
              <a:rPr lang="en-US" sz="9249">
                <a:solidFill>
                  <a:srgbClr val="333333"/>
                </a:solidFill>
                <a:latin typeface="Poppins Medium Bold"/>
              </a:rPr>
              <a:t>Real World Impact of ECPS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284930" y="2434590"/>
            <a:ext cx="10003070" cy="7852410"/>
          </a:xfrm>
          <a:custGeom>
            <a:avLst/>
            <a:gdLst/>
            <a:ahLst/>
            <a:cxnLst/>
            <a:rect l="l" t="t" r="r" b="b"/>
            <a:pathLst>
              <a:path w="10003070" h="7852410">
                <a:moveTo>
                  <a:pt x="0" y="0"/>
                </a:moveTo>
                <a:lnTo>
                  <a:pt x="10003070" y="0"/>
                </a:lnTo>
                <a:lnTo>
                  <a:pt x="10003070" y="7852410"/>
                </a:lnTo>
                <a:lnTo>
                  <a:pt x="0" y="785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0498" y="981075"/>
            <a:ext cx="12963037" cy="1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54"/>
              </a:lnSpc>
            </a:pPr>
            <a:r>
              <a:rPr lang="en-US" sz="9249">
                <a:solidFill>
                  <a:srgbClr val="333333"/>
                </a:solidFill>
                <a:latin typeface="Poppins Medium"/>
              </a:rPr>
              <a:t>ECPS Business Model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0498" y="2263140"/>
            <a:ext cx="8623502" cy="778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541" lvl="1" indent="-339770">
              <a:lnSpc>
                <a:spcPts val="5665"/>
              </a:lnSpc>
              <a:buFont typeface="Arial"/>
              <a:buChar char="•"/>
            </a:pPr>
            <a:r>
              <a:rPr lang="en-US" sz="3147">
                <a:solidFill>
                  <a:srgbClr val="333333"/>
                </a:solidFill>
                <a:latin typeface="Poppins Light"/>
              </a:rPr>
              <a:t>            : Provide container placement optimization software.</a:t>
            </a:r>
          </a:p>
          <a:p>
            <a:pPr marL="679541" lvl="1" indent="-339770">
              <a:lnSpc>
                <a:spcPts val="5665"/>
              </a:lnSpc>
              <a:buFont typeface="Arial"/>
              <a:buChar char="•"/>
            </a:pPr>
            <a:r>
              <a:rPr lang="en-US" sz="3147">
                <a:solidFill>
                  <a:srgbClr val="333333"/>
                </a:solidFill>
                <a:latin typeface="Poppins Light"/>
              </a:rPr>
              <a:t>              : Generate income through licensing, subscriptions, and customization services.</a:t>
            </a:r>
          </a:p>
          <a:p>
            <a:pPr marL="679541" lvl="1" indent="-339770">
              <a:lnSpc>
                <a:spcPts val="5665"/>
              </a:lnSpc>
              <a:buFont typeface="Arial"/>
              <a:buChar char="•"/>
            </a:pPr>
            <a:r>
              <a:rPr lang="en-US" sz="3147">
                <a:solidFill>
                  <a:srgbClr val="333333"/>
                </a:solidFill>
                <a:latin typeface="Poppins Light"/>
              </a:rPr>
              <a:t>         : Enhance efficiency, reduce costs, and ensure compliance for shipping companies and port operators.</a:t>
            </a:r>
          </a:p>
          <a:p>
            <a:pPr marL="679541" lvl="1" indent="-339770">
              <a:lnSpc>
                <a:spcPts val="5665"/>
              </a:lnSpc>
              <a:buFont typeface="Arial"/>
              <a:buChar char="•"/>
            </a:pPr>
            <a:r>
              <a:rPr lang="en-US" sz="3147">
                <a:solidFill>
                  <a:srgbClr val="333333"/>
                </a:solidFill>
                <a:latin typeface="Poppins Light"/>
              </a:rPr>
              <a:t>               : Distribute software online via website or app, and utilize sales teams for direct outreach.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595" y="2339340"/>
            <a:ext cx="1452562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333333"/>
                </a:solidFill>
                <a:latin typeface="Canva Sans Bold"/>
              </a:rPr>
              <a:t>Service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2595" y="3774884"/>
            <a:ext cx="1702991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333333"/>
                </a:solidFill>
                <a:latin typeface="Canva Sans Bold"/>
              </a:rPr>
              <a:t>Revenue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2595" y="5940839"/>
            <a:ext cx="1105644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333333"/>
                </a:solidFill>
                <a:latin typeface="Canva Sans Bold"/>
              </a:rPr>
              <a:t>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2595" y="8042054"/>
            <a:ext cx="182116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333333"/>
                </a:solidFill>
                <a:latin typeface="Canva Sans Bold"/>
              </a:rPr>
              <a:t>Channels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409028" y="2057400"/>
            <a:ext cx="7469945" cy="6172200"/>
          </a:xfrm>
          <a:custGeom>
            <a:avLst/>
            <a:gdLst/>
            <a:ahLst/>
            <a:cxnLst/>
            <a:rect l="l" t="t" r="r" b="b"/>
            <a:pathLst>
              <a:path w="7469945" h="6172200">
                <a:moveTo>
                  <a:pt x="0" y="0"/>
                </a:moveTo>
                <a:lnTo>
                  <a:pt x="7469944" y="0"/>
                </a:lnTo>
                <a:lnTo>
                  <a:pt x="746994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Bittech_Phase3_Submission_H23</dc:title>
  <cp:lastModifiedBy>Jeet Solanki</cp:lastModifiedBy>
  <cp:revision>2</cp:revision>
  <dcterms:created xsi:type="dcterms:W3CDTF">2006-08-16T00:00:00Z</dcterms:created>
  <dcterms:modified xsi:type="dcterms:W3CDTF">2023-08-27T04:44:49Z</dcterms:modified>
  <dc:identifier>DAFsk1nJCdE</dc:identifier>
</cp:coreProperties>
</file>